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0" r:id="rId2"/>
  </p:sldIdLst>
  <p:sldSz cx="12192000" cy="6858000"/>
  <p:notesSz cx="6918325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66FF"/>
    <a:srgbClr val="E3A3A3"/>
    <a:srgbClr val="FFEAEC"/>
    <a:srgbClr val="FFD5D4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3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54113"/>
            <a:ext cx="5530850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833" y="4438752"/>
            <a:ext cx="5534660" cy="3631703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3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1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7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6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94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2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2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14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7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2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0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8249580" y="3992280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9425502" y="2701636"/>
            <a:ext cx="597968" cy="26344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9393143" y="59272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9369658" y="496661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518481" y="5836543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9679417" y="3929900"/>
            <a:ext cx="358752" cy="26385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746128" y="2574609"/>
            <a:ext cx="396585" cy="27596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512087" y="49595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933" y="84329"/>
            <a:ext cx="1168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CSK/BEST Cluster (2021-2022) </a:t>
            </a:r>
            <a:r>
              <a:rPr lang="en-US" sz="1200" b="1" dirty="0">
                <a:solidFill>
                  <a:srgbClr val="FF0000"/>
                </a:solidFill>
                <a:latin typeface="Arial"/>
                <a:cs typeface="Arial"/>
              </a:rPr>
              <a:t>DRAFT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884666" y="3537658"/>
            <a:ext cx="2954190" cy="1855080"/>
            <a:chOff x="1231785" y="3733604"/>
            <a:chExt cx="2807967" cy="3386642"/>
          </a:xfrm>
        </p:grpSpPr>
        <p:sp>
          <p:nvSpPr>
            <p:cNvPr id="38" name="Rounded Rectangle 37"/>
            <p:cNvSpPr/>
            <p:nvPr/>
          </p:nvSpPr>
          <p:spPr>
            <a:xfrm>
              <a:off x="1231785" y="3733604"/>
              <a:ext cx="2807967" cy="2062114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4. Effective teacher in every classroom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231785" y="5958072"/>
              <a:ext cx="2807967" cy="116217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r>
                <a:rPr lang="en-US" sz="900" dirty="0">
                  <a:solidFill>
                    <a:schemeClr val="tx1"/>
                  </a:solidFill>
                </a:rPr>
                <a:t>5. Utilize systems and resources to attract students from across the district by providing rigorous standards-based single –gender education infused with experiential learning and social connectivity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836307" y="1728307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168796" y="4767599"/>
            <a:ext cx="5555991" cy="563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5A Provide transportation satellites for students who live outside of the school zone</a:t>
            </a:r>
          </a:p>
          <a:p>
            <a:r>
              <a:rPr lang="en-US" sz="900" dirty="0">
                <a:solidFill>
                  <a:srgbClr val="000000"/>
                </a:solidFill>
              </a:rPr>
              <a:t>5B Establish recruitment team for district-wide middle and high school recruitment</a:t>
            </a:r>
          </a:p>
          <a:p>
            <a:r>
              <a:rPr lang="en-US" sz="900" dirty="0">
                <a:solidFill>
                  <a:srgbClr val="000000"/>
                </a:solidFill>
              </a:rPr>
              <a:t>5C Video testimonials (in person)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200" dirty="0">
              <a:solidFill>
                <a:srgbClr val="000000"/>
              </a:solidFill>
            </a:endParaRPr>
          </a:p>
          <a:p>
            <a:pPr lvl="0"/>
            <a:endParaRPr lang="en-US" sz="800" dirty="0">
              <a:solidFill>
                <a:sysClr val="windowText" lastClr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42713" y="3528045"/>
            <a:ext cx="5563528" cy="1094963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94520" y="1909295"/>
            <a:ext cx="2940161" cy="1518700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endParaRPr lang="en-US" sz="2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1.  Improve student mastery of core content knowledge, particularly in literacy and conceptual knowledge</a:t>
            </a:r>
          </a:p>
          <a:p>
            <a:pPr>
              <a:spcAft>
                <a:spcPts val="225"/>
              </a:spcAft>
            </a:pPr>
            <a:endParaRPr lang="en-US" sz="600" b="1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2</a:t>
            </a:r>
            <a:r>
              <a:rPr lang="en-US" sz="900" b="1" dirty="0">
                <a:solidFill>
                  <a:srgbClr val="000000"/>
                </a:solidFill>
              </a:rPr>
              <a:t>. </a:t>
            </a:r>
            <a:r>
              <a:rPr lang="en-US" sz="900" dirty="0">
                <a:solidFill>
                  <a:srgbClr val="000000"/>
                </a:solidFill>
              </a:rPr>
              <a:t>Strengthen the Single-gender Learning Environment</a:t>
            </a:r>
          </a:p>
          <a:p>
            <a:pPr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chemeClr val="tx1"/>
                </a:solidFill>
              </a:rPr>
              <a:t>3. Implement a STEM enriched curriculum</a:t>
            </a:r>
          </a:p>
          <a:p>
            <a:pPr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endParaRPr lang="en-US" sz="75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167860" y="1740678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4163782" y="5442282"/>
            <a:ext cx="5542459" cy="122410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6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6A Students take part in extra-curricular activities (i.e. Boy Scouts, Science Club, Pathways of Developmental Success-PODS)  </a:t>
            </a:r>
          </a:p>
          <a:p>
            <a:r>
              <a:rPr lang="en-US" sz="900" dirty="0">
                <a:solidFill>
                  <a:srgbClr val="000000"/>
                </a:solidFill>
              </a:rPr>
              <a:t>6B Build advocacy across the community</a:t>
            </a:r>
          </a:p>
          <a:p>
            <a:r>
              <a:rPr lang="en-US" sz="900" dirty="0">
                <a:solidFill>
                  <a:srgbClr val="000000"/>
                </a:solidFill>
              </a:rPr>
              <a:t>6C Utilize school website (brag board), social media, Twitter, Facebook, web-based mobile app (</a:t>
            </a:r>
            <a:r>
              <a:rPr lang="en-US" sz="900" dirty="0" err="1">
                <a:solidFill>
                  <a:srgbClr val="000000"/>
                </a:solidFill>
              </a:rPr>
              <a:t>Appademics</a:t>
            </a:r>
            <a:r>
              <a:rPr lang="en-US" sz="900" dirty="0">
                <a:solidFill>
                  <a:srgbClr val="000000"/>
                </a:solidFill>
              </a:rPr>
              <a:t>,), and Tele-Teacher Video Conference Tools</a:t>
            </a:r>
          </a:p>
          <a:p>
            <a:r>
              <a:rPr lang="en-US" sz="900" dirty="0">
                <a:solidFill>
                  <a:srgbClr val="000000"/>
                </a:solidFill>
              </a:rPr>
              <a:t>7A Implement mentoring programs (adult to student and peer to peer)</a:t>
            </a:r>
          </a:p>
          <a:p>
            <a:r>
              <a:rPr lang="en-US" sz="900" dirty="0">
                <a:solidFill>
                  <a:srgbClr val="000000"/>
                </a:solidFill>
              </a:rPr>
              <a:t>7B Timely feedback by all stakeholders</a:t>
            </a:r>
          </a:p>
          <a:p>
            <a:r>
              <a:rPr lang="en-US" sz="900" dirty="0">
                <a:solidFill>
                  <a:srgbClr val="000000"/>
                </a:solidFill>
              </a:rPr>
              <a:t>7C Training on Parent Portal App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85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65208" y="1920596"/>
            <a:ext cx="5566630" cy="1514249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                                                        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6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1A Incorporate reading period for students in grades 6-9 to improve </a:t>
            </a:r>
            <a:r>
              <a:rPr lang="en-US" sz="900" dirty="0">
                <a:solidFill>
                  <a:schemeClr val="tx1"/>
                </a:solidFill>
              </a:rPr>
              <a:t>reading comprehension through leveled instruction and practice on the ten fundamental skills essential for reading success</a:t>
            </a:r>
          </a:p>
          <a:p>
            <a:r>
              <a:rPr lang="en-US" sz="900" dirty="0">
                <a:solidFill>
                  <a:schemeClr val="tx1"/>
                </a:solidFill>
              </a:rPr>
              <a:t>1B Diagnose reading levels three times per year using STAR</a:t>
            </a:r>
          </a:p>
          <a:p>
            <a:r>
              <a:rPr lang="en-US" sz="900" dirty="0">
                <a:solidFill>
                  <a:srgbClr val="000000"/>
                </a:solidFill>
              </a:rPr>
              <a:t>2A Institute Manhood Development Initiative in grades 6 and 9</a:t>
            </a:r>
          </a:p>
          <a:p>
            <a:r>
              <a:rPr lang="en-US" sz="900" dirty="0">
                <a:solidFill>
                  <a:srgbClr val="000000"/>
                </a:solidFill>
              </a:rPr>
              <a:t>2B Promote social interaction across genders at CSK/BEST (social games, dialogue, reflective panels, team building)</a:t>
            </a:r>
          </a:p>
          <a:p>
            <a:r>
              <a:rPr lang="en-US" sz="900" dirty="0">
                <a:solidFill>
                  <a:srgbClr val="000000"/>
                </a:solidFill>
              </a:rPr>
              <a:t>3A Certify teachers to meet STEM school requirements</a:t>
            </a:r>
          </a:p>
          <a:p>
            <a:r>
              <a:rPr lang="en-US" sz="900" dirty="0">
                <a:solidFill>
                  <a:srgbClr val="000000"/>
                </a:solidFill>
              </a:rPr>
              <a:t>3B Ensure facilities meet STEM certification requirements</a:t>
            </a:r>
          </a:p>
          <a:p>
            <a:r>
              <a:rPr lang="en-US" sz="900" dirty="0">
                <a:solidFill>
                  <a:srgbClr val="000000"/>
                </a:solidFill>
              </a:rPr>
              <a:t>3C STEM student candidates meet STEM Program criteria</a:t>
            </a:r>
          </a:p>
          <a:p>
            <a:r>
              <a:rPr lang="en-US" sz="900" dirty="0">
                <a:solidFill>
                  <a:schemeClr val="tx1"/>
                </a:solidFill>
              </a:rPr>
              <a:t>3D Improve facilities to enhance single-gender learning (e.g. space, planning, room design)</a:t>
            </a:r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4A Implement APS Instructional Practices consistently and systemically </a:t>
            </a:r>
          </a:p>
          <a:p>
            <a:r>
              <a:rPr lang="en-US" sz="900" dirty="0">
                <a:solidFill>
                  <a:srgbClr val="000000"/>
                </a:solidFill>
              </a:rPr>
              <a:t>4B Ongoing professional development related to STEM and single-gender best practices for all staff</a:t>
            </a:r>
          </a:p>
          <a:p>
            <a:r>
              <a:rPr lang="en-US" sz="900" dirty="0">
                <a:solidFill>
                  <a:srgbClr val="000000"/>
                </a:solidFill>
              </a:rPr>
              <a:t>4C Monthly New Teacher Chat with mentors and administrators</a:t>
            </a:r>
          </a:p>
          <a:p>
            <a:r>
              <a:rPr lang="en-US" sz="900" dirty="0">
                <a:solidFill>
                  <a:srgbClr val="000000"/>
                </a:solidFill>
              </a:rPr>
              <a:t>4D Ongoing data-driven Professional Learning Communities</a:t>
            </a:r>
          </a:p>
          <a:p>
            <a:r>
              <a:rPr lang="en-US" sz="900" dirty="0">
                <a:solidFill>
                  <a:srgbClr val="000000"/>
                </a:solidFill>
              </a:rPr>
              <a:t>4E Define, coach, and model for “Teacher Excellence”</a:t>
            </a:r>
          </a:p>
          <a:p>
            <a:r>
              <a:rPr lang="en-US" sz="900" dirty="0">
                <a:solidFill>
                  <a:srgbClr val="000000"/>
                </a:solidFill>
              </a:rPr>
              <a:t>4F Ongoing focused monitoring and feedback of “Teacher Excellence”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6660" y="4406494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64288" y="599444"/>
            <a:ext cx="3888904" cy="88856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b="1" dirty="0">
                <a:solidFill>
                  <a:schemeClr val="tx1"/>
                </a:solidFill>
                <a:latin typeface="Arial"/>
                <a:cs typeface="Arial"/>
              </a:rPr>
              <a:t>Mission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b="1" dirty="0">
                <a:solidFill>
                  <a:schemeClr val="tx1"/>
                </a:solidFill>
                <a:latin typeface="Arial"/>
                <a:cs typeface="Arial"/>
              </a:rPr>
              <a:t>Vision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 love to learn, educators inspire, families engage and the community trusts the system 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309301" y="4760924"/>
            <a:ext cx="367706" cy="32958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257" y="5784152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288" y="2318826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225958" y="2727929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17308" y="4034549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56582" y="5074439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5958" y="6060734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50304" y="414800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666059" y="634091"/>
            <a:ext cx="3382919" cy="87303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defRPr/>
            </a:pPr>
            <a:endParaRPr lang="en-US" sz="800" i="1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750" i="1" dirty="0">
                <a:solidFill>
                  <a:srgbClr val="000000"/>
                </a:solidFill>
              </a:rPr>
              <a:t>Our mission is to provide a caring, collaborative and rigorous single gender environment where the community of learners empowers scholars to be college and career ready.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750" i="1" dirty="0">
                <a:solidFill>
                  <a:srgbClr val="000000"/>
                </a:solidFill>
              </a:rPr>
              <a:t>Our vision is to create a high-performing single gender exemplar that produces transformational leaders who contribute to the community.</a:t>
            </a:r>
            <a:endParaRPr lang="en-US" sz="750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420797" y="424245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8425045" y="602027"/>
            <a:ext cx="3360704" cy="96091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800" i="1" dirty="0">
                <a:solidFill>
                  <a:srgbClr val="000000"/>
                </a:solidFill>
              </a:rPr>
              <a:t>Our mission is to provide a caring, collaborative and rigorous single gender environment where the community of learners empowers scholars to be college and career ready.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800" i="1" dirty="0">
                <a:solidFill>
                  <a:srgbClr val="000000"/>
                </a:solidFill>
              </a:rPr>
              <a:t>Our vision is to create a high-performing single gender exemplar that produces transformational leaders who contribute to the community.</a:t>
            </a:r>
            <a:endParaRPr lang="en-US" sz="800" dirty="0">
              <a:solidFill>
                <a:srgbClr val="000000"/>
              </a:solidFill>
            </a:endParaRP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091290" y="408114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404901" y="1793212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0039870" y="2127377"/>
            <a:ext cx="1915063" cy="450684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Acceptance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Graduation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Achievement – GA </a:t>
            </a: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Milestones (</a:t>
            </a:r>
            <a:r>
              <a:rPr lang="en-US" sz="9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Lexile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Achievement) Levels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certified in College and Career Pathways 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 to monitor students’ reading progress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enrollment, engagement, attendance, and suspension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and Leader Effectiveness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Retention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Spending directed to instruction (professional development)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 of funds towards Reading and STEM Programs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 Progression through Manhood Development Initiative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Climate Survey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 aligned to Academic Program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Pathways of Developmental Success (PODS) Surveys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06660" y="3208704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006660" y="5120130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67860" y="6450946"/>
            <a:ext cx="14911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28052" y="1518895"/>
            <a:ext cx="246093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STEM and Single-Gender</a:t>
            </a:r>
          </a:p>
        </p:txBody>
      </p:sp>
      <p:sp>
        <p:nvSpPr>
          <p:cNvPr id="81" name="Right Arrow 80"/>
          <p:cNvSpPr/>
          <p:nvPr/>
        </p:nvSpPr>
        <p:spPr>
          <a:xfrm rot="16200000">
            <a:off x="10796117" y="1579049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8049525" y="869876"/>
            <a:ext cx="360882" cy="282872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4290590" y="846305"/>
            <a:ext cx="375469" cy="28287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Rounded Rectangle 38"/>
          <p:cNvSpPr/>
          <p:nvPr/>
        </p:nvSpPr>
        <p:spPr>
          <a:xfrm>
            <a:off x="891620" y="5488641"/>
            <a:ext cx="2941386" cy="113139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6. Inform and engage school community</a:t>
            </a: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7. Develop a positive and engaged school culture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301" y="3593546"/>
            <a:ext cx="468279" cy="468279"/>
          </a:xfrm>
          <a:prstGeom prst="rect">
            <a:avLst/>
          </a:prstGeom>
        </p:spPr>
      </p:pic>
      <p:sp>
        <p:nvSpPr>
          <p:cNvPr id="66" name="Right Arrow 65"/>
          <p:cNvSpPr/>
          <p:nvPr/>
        </p:nvSpPr>
        <p:spPr>
          <a:xfrm>
            <a:off x="3845868" y="3945926"/>
            <a:ext cx="295144" cy="247824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26426</TotalTime>
  <Words>649</Words>
  <Application>Microsoft Office PowerPoint</Application>
  <PresentationFormat>Widescreen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Williams, Bruce E.</cp:lastModifiedBy>
  <cp:revision>332</cp:revision>
  <cp:lastPrinted>2018-01-09T22:13:42Z</cp:lastPrinted>
  <dcterms:created xsi:type="dcterms:W3CDTF">2015-11-10T14:08:41Z</dcterms:created>
  <dcterms:modified xsi:type="dcterms:W3CDTF">2023-01-23T20:28:41Z</dcterms:modified>
</cp:coreProperties>
</file>